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8" r:id="rId3"/>
    <p:sldId id="281" r:id="rId4"/>
    <p:sldId id="482" r:id="rId5"/>
    <p:sldId id="289" r:id="rId6"/>
    <p:sldId id="628" r:id="rId7"/>
    <p:sldId id="630" r:id="rId8"/>
    <p:sldId id="629" r:id="rId9"/>
    <p:sldId id="631" r:id="rId10"/>
    <p:sldId id="632" r:id="rId11"/>
    <p:sldId id="282" r:id="rId12"/>
    <p:sldId id="626" r:id="rId13"/>
    <p:sldId id="627" r:id="rId14"/>
  </p:sldIdLst>
  <p:sldSz cx="9144000" cy="6858000" type="screen4x3"/>
  <p:notesSz cx="6864350"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sz="quarter" idx="1"/>
          </p:nvPr>
        </p:nvSpPr>
        <p:spPr>
          <a:xfrm>
            <a:off x="3888210" y="0"/>
            <a:ext cx="2974552" cy="499745"/>
          </a:xfrm>
          <a:prstGeom prst="rect">
            <a:avLst/>
          </a:prstGeom>
        </p:spPr>
        <p:txBody>
          <a:bodyPr vert="horz" lIns="96332" tIns="48166" rIns="96332" bIns="48166" rtlCol="0"/>
          <a:lstStyle>
            <a:lvl1pPr algn="r">
              <a:defRPr sz="1300"/>
            </a:lvl1pPr>
          </a:lstStyle>
          <a:p>
            <a:fld id="{5FECF851-B11D-49F2-A78C-BB320A229AB3}" type="datetimeFigureOut">
              <a:rPr lang="en-US" smtClean="0"/>
              <a:t>8/30/2018</a:t>
            </a:fld>
            <a:endParaRPr lang="en-US"/>
          </a:p>
        </p:txBody>
      </p:sp>
      <p:sp>
        <p:nvSpPr>
          <p:cNvPr id="4" name="Footer Placeholder 3"/>
          <p:cNvSpPr>
            <a:spLocks noGrp="1"/>
          </p:cNvSpPr>
          <p:nvPr>
            <p:ph type="ftr" sz="quarter" idx="2"/>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5" name="Slide Number Placeholder 4"/>
          <p:cNvSpPr>
            <a:spLocks noGrp="1"/>
          </p:cNvSpPr>
          <p:nvPr>
            <p:ph type="sldNum" sz="quarter" idx="3"/>
          </p:nvPr>
        </p:nvSpPr>
        <p:spPr>
          <a:xfrm>
            <a:off x="3888210" y="9493420"/>
            <a:ext cx="2974552" cy="499745"/>
          </a:xfrm>
          <a:prstGeom prst="rect">
            <a:avLst/>
          </a:prstGeom>
        </p:spPr>
        <p:txBody>
          <a:bodyPr vert="horz" lIns="96332" tIns="48166" rIns="96332" bIns="48166" rtlCol="0" anchor="b"/>
          <a:lstStyle>
            <a:lvl1pPr algn="r">
              <a:defRPr sz="1300"/>
            </a:lvl1pPr>
          </a:lstStyle>
          <a:p>
            <a:fld id="{A870BFF0-935B-458D-BA7C-0177669AD23D}" type="slidenum">
              <a:rPr lang="en-US" smtClean="0"/>
              <a:t>‹nº›</a:t>
            </a:fld>
            <a:endParaRPr lang="en-US"/>
          </a:p>
        </p:txBody>
      </p:sp>
    </p:spTree>
    <p:extLst>
      <p:ext uri="{BB962C8B-B14F-4D97-AF65-F5344CB8AC3E}">
        <p14:creationId xmlns:p14="http://schemas.microsoft.com/office/powerpoint/2010/main" val="3873309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idx="1"/>
          </p:nvPr>
        </p:nvSpPr>
        <p:spPr>
          <a:xfrm>
            <a:off x="3888210" y="0"/>
            <a:ext cx="2974552" cy="499745"/>
          </a:xfrm>
          <a:prstGeom prst="rect">
            <a:avLst/>
          </a:prstGeom>
        </p:spPr>
        <p:txBody>
          <a:bodyPr vert="horz" lIns="96332" tIns="48166" rIns="96332" bIns="48166" rtlCol="0"/>
          <a:lstStyle>
            <a:lvl1pPr algn="r">
              <a:defRPr sz="1300"/>
            </a:lvl1pPr>
          </a:lstStyle>
          <a:p>
            <a:fld id="{BA069296-B181-4DBF-BEE7-167EBC30F281}" type="datetimeFigureOut">
              <a:rPr lang="en-US" smtClean="0"/>
              <a:t>8/30/2018</a:t>
            </a:fld>
            <a:endParaRPr lang="en-US"/>
          </a:p>
        </p:txBody>
      </p:sp>
      <p:sp>
        <p:nvSpPr>
          <p:cNvPr id="4" name="Slide Image Placeholder 3"/>
          <p:cNvSpPr>
            <a:spLocks noGrp="1" noRot="1" noChangeAspect="1"/>
          </p:cNvSpPr>
          <p:nvPr>
            <p:ph type="sldImg" idx="2"/>
          </p:nvPr>
        </p:nvSpPr>
        <p:spPr>
          <a:xfrm>
            <a:off x="933450" y="749300"/>
            <a:ext cx="4997450" cy="3748088"/>
          </a:xfrm>
          <a:prstGeom prst="rect">
            <a:avLst/>
          </a:prstGeom>
          <a:noFill/>
          <a:ln w="12700">
            <a:solidFill>
              <a:prstClr val="black"/>
            </a:solidFill>
          </a:ln>
        </p:spPr>
        <p:txBody>
          <a:bodyPr vert="horz" lIns="96332" tIns="48166" rIns="96332" bIns="48166" rtlCol="0" anchor="ctr"/>
          <a:lstStyle/>
          <a:p>
            <a:endParaRPr lang="en-US"/>
          </a:p>
        </p:txBody>
      </p:sp>
      <p:sp>
        <p:nvSpPr>
          <p:cNvPr id="5" name="Notes Placeholder 4"/>
          <p:cNvSpPr>
            <a:spLocks noGrp="1"/>
          </p:cNvSpPr>
          <p:nvPr>
            <p:ph type="body" sz="quarter" idx="3"/>
          </p:nvPr>
        </p:nvSpPr>
        <p:spPr>
          <a:xfrm>
            <a:off x="686435" y="4747578"/>
            <a:ext cx="5491480" cy="4497705"/>
          </a:xfrm>
          <a:prstGeom prst="rect">
            <a:avLst/>
          </a:prstGeom>
        </p:spPr>
        <p:txBody>
          <a:bodyPr vert="horz" lIns="96332" tIns="48166" rIns="96332" bIns="481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7" name="Slide Number Placeholder 6"/>
          <p:cNvSpPr>
            <a:spLocks noGrp="1"/>
          </p:cNvSpPr>
          <p:nvPr>
            <p:ph type="sldNum" sz="quarter" idx="5"/>
          </p:nvPr>
        </p:nvSpPr>
        <p:spPr>
          <a:xfrm>
            <a:off x="3888210" y="9493420"/>
            <a:ext cx="2974552" cy="499745"/>
          </a:xfrm>
          <a:prstGeom prst="rect">
            <a:avLst/>
          </a:prstGeom>
        </p:spPr>
        <p:txBody>
          <a:bodyPr vert="horz" lIns="96332" tIns="48166" rIns="96332" bIns="48166" rtlCol="0" anchor="b"/>
          <a:lstStyle>
            <a:lvl1pPr algn="r">
              <a:defRPr sz="1300"/>
            </a:lvl1pPr>
          </a:lstStyle>
          <a:p>
            <a:fld id="{273CF6C1-7467-444B-AA4C-033D8C66D2F0}" type="slidenum">
              <a:rPr lang="en-US" smtClean="0"/>
              <a:t>‹nº›</a:t>
            </a:fld>
            <a:endParaRPr lang="en-US"/>
          </a:p>
        </p:txBody>
      </p:sp>
    </p:spTree>
    <p:extLst>
      <p:ext uri="{BB962C8B-B14F-4D97-AF65-F5344CB8AC3E}">
        <p14:creationId xmlns:p14="http://schemas.microsoft.com/office/powerpoint/2010/main" val="336572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1478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851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13101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86364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40141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93500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40466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617716-53B2-4C0C-B0C6-2FF286EF653E}" type="datetimeFigureOut">
              <a:rPr lang="en-US" smtClean="0"/>
              <a:t>8/30/2018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617716-53B2-4C0C-B0C6-2FF286EF653E}" type="datetimeFigureOut">
              <a:rPr lang="en-US" smtClean="0"/>
              <a:t>8/30/2018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17716-53B2-4C0C-B0C6-2FF286EF653E}" type="datetimeFigureOut">
              <a:rPr lang="en-US" smtClean="0"/>
              <a:t>8/30/2018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17716-53B2-4C0C-B0C6-2FF286EF653E}" type="datetimeFigureOut">
              <a:rPr lang="en-US" smtClean="0"/>
              <a:t>8/30/2018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A9BAF-14C9-46D1-A134-703F5D4D61FE}"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eleuterioacursio@gmail.com" TargetMode="External"/><Relationship Id="rId5" Type="http://schemas.openxmlformats.org/officeDocument/2006/relationships/hyperlink" Target="mailto:paulonlbaptista@net.sapo.pt"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524000"/>
            <a:ext cx="7239000" cy="2514600"/>
          </a:xfrm>
        </p:spPr>
        <p:txBody>
          <a:bodyPr>
            <a:noAutofit/>
          </a:bodyPr>
          <a:lstStyle/>
          <a:p>
            <a:endParaRPr lang="en-US" sz="3000" b="1" dirty="0">
              <a:solidFill>
                <a:schemeClr val="tx1">
                  <a:lumMod val="85000"/>
                  <a:lumOff val="15000"/>
                </a:schemeClr>
              </a:solidFill>
            </a:endParaRPr>
          </a:p>
          <a:p>
            <a:r>
              <a:rPr lang="pt-PT" sz="3000" b="1" dirty="0" err="1">
                <a:solidFill>
                  <a:schemeClr val="tx1">
                    <a:lumMod val="85000"/>
                    <a:lumOff val="15000"/>
                  </a:schemeClr>
                </a:solidFill>
              </a:rPr>
              <a:t>Section</a:t>
            </a:r>
            <a:r>
              <a:rPr lang="pt-PT" sz="3000" b="1" dirty="0">
                <a:solidFill>
                  <a:schemeClr val="tx1">
                    <a:lumMod val="85000"/>
                    <a:lumOff val="15000"/>
                  </a:schemeClr>
                </a:solidFill>
              </a:rPr>
              <a:t> 1 - HACCP</a:t>
            </a:r>
          </a:p>
          <a:p>
            <a:r>
              <a:rPr lang="pt-PT" sz="3000" b="1" dirty="0" err="1">
                <a:solidFill>
                  <a:schemeClr val="tx1">
                    <a:lumMod val="85000"/>
                    <a:lumOff val="15000"/>
                  </a:schemeClr>
                </a:solidFill>
              </a:rPr>
              <a:t>Hazard</a:t>
            </a:r>
            <a:r>
              <a:rPr lang="pt-PT" sz="3000" b="1" dirty="0">
                <a:solidFill>
                  <a:schemeClr val="tx1">
                    <a:lumMod val="85000"/>
                    <a:lumOff val="15000"/>
                  </a:schemeClr>
                </a:solidFill>
              </a:rPr>
              <a:t> </a:t>
            </a:r>
            <a:r>
              <a:rPr lang="pt-PT" sz="3000" b="1" dirty="0" err="1">
                <a:solidFill>
                  <a:schemeClr val="tx1">
                    <a:lumMod val="85000"/>
                    <a:lumOff val="15000"/>
                  </a:schemeClr>
                </a:solidFill>
              </a:rPr>
              <a:t>Analysis</a:t>
            </a:r>
            <a:r>
              <a:rPr lang="pt-PT" sz="3000" b="1" dirty="0">
                <a:solidFill>
                  <a:schemeClr val="tx1">
                    <a:lumMod val="85000"/>
                    <a:lumOff val="15000"/>
                  </a:schemeClr>
                </a:solidFill>
              </a:rPr>
              <a:t> </a:t>
            </a:r>
            <a:r>
              <a:rPr lang="pt-PT" sz="3000" b="1" dirty="0" err="1">
                <a:solidFill>
                  <a:schemeClr val="tx1">
                    <a:lumMod val="85000"/>
                    <a:lumOff val="15000"/>
                  </a:schemeClr>
                </a:solidFill>
              </a:rPr>
              <a:t>and</a:t>
            </a:r>
            <a:r>
              <a:rPr lang="pt-PT" sz="3000" b="1" dirty="0">
                <a:solidFill>
                  <a:schemeClr val="tx1">
                    <a:lumMod val="85000"/>
                    <a:lumOff val="15000"/>
                  </a:schemeClr>
                </a:solidFill>
              </a:rPr>
              <a:t> </a:t>
            </a:r>
            <a:r>
              <a:rPr lang="pt-PT" sz="3000" b="1" dirty="0" err="1">
                <a:solidFill>
                  <a:schemeClr val="tx1">
                    <a:lumMod val="85000"/>
                    <a:lumOff val="15000"/>
                  </a:schemeClr>
                </a:solidFill>
              </a:rPr>
              <a:t>Critical</a:t>
            </a:r>
            <a:r>
              <a:rPr lang="pt-PT" sz="3000" b="1" dirty="0">
                <a:solidFill>
                  <a:schemeClr val="tx1">
                    <a:lumMod val="85000"/>
                    <a:lumOff val="15000"/>
                  </a:schemeClr>
                </a:solidFill>
              </a:rPr>
              <a:t> </a:t>
            </a:r>
            <a:r>
              <a:rPr lang="pt-PT" sz="3000" b="1" dirty="0" err="1">
                <a:solidFill>
                  <a:schemeClr val="tx1">
                    <a:lumMod val="85000"/>
                    <a:lumOff val="15000"/>
                  </a:schemeClr>
                </a:solidFill>
              </a:rPr>
              <a:t>Control</a:t>
            </a:r>
            <a:r>
              <a:rPr lang="pt-PT" sz="3000" b="1" dirty="0">
                <a:solidFill>
                  <a:schemeClr val="tx1">
                    <a:lumMod val="85000"/>
                    <a:lumOff val="15000"/>
                  </a:schemeClr>
                </a:solidFill>
              </a:rPr>
              <a:t> </a:t>
            </a:r>
            <a:r>
              <a:rPr lang="pt-PT" sz="3000" b="1" dirty="0" err="1">
                <a:solidFill>
                  <a:schemeClr val="tx1">
                    <a:lumMod val="85000"/>
                    <a:lumOff val="15000"/>
                  </a:schemeClr>
                </a:solidFill>
              </a:rPr>
              <a:t>Points</a:t>
            </a:r>
            <a:endParaRPr lang="it-IT" sz="3000" b="1" dirty="0">
              <a:solidFill>
                <a:schemeClr val="tx1">
                  <a:lumMod val="85000"/>
                  <a:lumOff val="15000"/>
                </a:schemeClr>
              </a:solidFill>
            </a:endParaRPr>
          </a:p>
          <a:p>
            <a:endParaRPr lang="en-US" sz="3000" b="1" dirty="0">
              <a:solidFill>
                <a:schemeClr val="tx1">
                  <a:lumMod val="85000"/>
                  <a:lumOff val="15000"/>
                </a:schemeClr>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CasellaDiTesto 1"/>
          <p:cNvSpPr txBox="1"/>
          <p:nvPr/>
        </p:nvSpPr>
        <p:spPr>
          <a:xfrm>
            <a:off x="2019300" y="4191000"/>
            <a:ext cx="5486400" cy="1785104"/>
          </a:xfrm>
          <a:prstGeom prst="rect">
            <a:avLst/>
          </a:prstGeom>
          <a:noFill/>
        </p:spPr>
        <p:txBody>
          <a:bodyPr wrap="square" rtlCol="0">
            <a:spAutoFit/>
          </a:bodyPr>
          <a:lstStyle/>
          <a:p>
            <a:pPr algn="ctr"/>
            <a:r>
              <a:rPr lang="it-IT" sz="2200" b="1" i="1" dirty="0"/>
              <a:t>Paulo Baptista, Eleutério Silva</a:t>
            </a:r>
          </a:p>
          <a:p>
            <a:pPr algn="ctr"/>
            <a:r>
              <a:rPr lang="it-IT" sz="2200" i="1" dirty="0"/>
              <a:t>Paulo &amp; Beatriz – Consultores Associados, Lda </a:t>
            </a:r>
          </a:p>
          <a:p>
            <a:pPr algn="ctr"/>
            <a:r>
              <a:rPr lang="en-US" sz="2200" i="1" dirty="0">
                <a:hlinkClick r:id="rId5"/>
              </a:rPr>
              <a:t>paulonlbaptista@net.sapo.pt</a:t>
            </a:r>
            <a:r>
              <a:rPr lang="en-US" sz="2200" i="1" dirty="0"/>
              <a:t>; </a:t>
            </a:r>
            <a:r>
              <a:rPr lang="en-US" sz="2200" i="1" dirty="0" err="1">
                <a:hlinkClick r:id="rId6"/>
              </a:rPr>
              <a:t>eleuterioacursio</a:t>
            </a:r>
            <a:r>
              <a:rPr lang="en-US" sz="2200" i="1" err="1">
                <a:hlinkClick r:id="rId6"/>
              </a:rPr>
              <a:t>@</a:t>
            </a:r>
            <a:r>
              <a:rPr lang="en-US" sz="2200" i="1">
                <a:hlinkClick r:id="rId6"/>
              </a:rPr>
              <a:t>gmail.com</a:t>
            </a:r>
            <a:r>
              <a:rPr lang="en-US" sz="2200" i="1" dirty="0"/>
              <a:t> </a:t>
            </a:r>
          </a:p>
          <a:p>
            <a:pPr algn="ctr"/>
            <a:endParaRPr lang="en-US" sz="2200" i="1" dirty="0"/>
          </a:p>
        </p:txBody>
      </p:sp>
      <p:sp>
        <p:nvSpPr>
          <p:cNvPr id="7" name="CasellaDiTesto 6"/>
          <p:cNvSpPr txBox="1"/>
          <p:nvPr/>
        </p:nvSpPr>
        <p:spPr>
          <a:xfrm>
            <a:off x="2895600" y="614065"/>
            <a:ext cx="3505200" cy="369332"/>
          </a:xfrm>
          <a:prstGeom prst="rect">
            <a:avLst/>
          </a:prstGeom>
          <a:noFill/>
        </p:spPr>
        <p:txBody>
          <a:bodyPr wrap="square" rtlCol="0">
            <a:spAutoFit/>
          </a:bodyPr>
          <a:lstStyle/>
          <a:p>
            <a:r>
              <a:rPr lang="it-IT" b="1" i="1" dirty="0"/>
              <a:t>Food Safety Management Systems</a:t>
            </a:r>
          </a:p>
        </p:txBody>
      </p:sp>
      <p:pic>
        <p:nvPicPr>
          <p:cNvPr id="8" name="Immagine 7"/>
          <p:cNvPicPr>
            <a:picLocks noChangeAspect="1"/>
          </p:cNvPicPr>
          <p:nvPr/>
        </p:nvPicPr>
        <p:blipFill>
          <a:blip r:embed="rId7"/>
          <a:stretch>
            <a:fillRect/>
          </a:stretch>
        </p:blipFill>
        <p:spPr>
          <a:xfrm>
            <a:off x="95250" y="6248400"/>
            <a:ext cx="1924050" cy="549729"/>
          </a:xfrm>
          <a:prstGeom prst="rect">
            <a:avLst/>
          </a:prstGeom>
        </p:spPr>
      </p:pic>
      <p:pic>
        <p:nvPicPr>
          <p:cNvPr id="2050" name="Picture 2">
            <a:extLst>
              <a:ext uri="{FF2B5EF4-FFF2-40B4-BE49-F238E27FC236}">
                <a16:creationId xmlns:a16="http://schemas.microsoft.com/office/drawing/2014/main" id="{C0FCCE24-091A-4C81-B679-3BD9CE740DE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0" y="236240"/>
            <a:ext cx="2092325" cy="7556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447800"/>
            <a:ext cx="7924800" cy="6096000"/>
          </a:xfrm>
        </p:spPr>
        <p:txBody>
          <a:bodyPr>
            <a:normAutofit/>
          </a:bodyPr>
          <a:lstStyle/>
          <a:p>
            <a:pPr algn="l">
              <a:lnSpc>
                <a:spcPts val="3600"/>
              </a:lnSpc>
              <a:spcBef>
                <a:spcPts val="600"/>
              </a:spcBef>
            </a:pPr>
            <a:r>
              <a:rPr lang="en-US" b="1" dirty="0">
                <a:solidFill>
                  <a:schemeClr val="tx1"/>
                </a:solidFill>
              </a:rPr>
              <a:t>Exercise / case study no. 4</a:t>
            </a:r>
          </a:p>
          <a:p>
            <a:pPr algn="l"/>
            <a:r>
              <a:rPr lang="en-US" sz="2400" dirty="0">
                <a:solidFill>
                  <a:schemeClr val="tx1"/>
                </a:solidFill>
              </a:rPr>
              <a:t>In a cakes production site, the baking time and temperature have been identified as CCPs. Specific monitoring procedure is in place. A month ago, the baking temperature target and tolerances have been updated, the control records have been changed and responsible employees have been informed. The written procedure has not been updated. Validation records of the update of baking temperature were not available. This is could be critical in terms of food safety or not? Justify.</a:t>
            </a:r>
            <a:endParaRPr lang="pt-PT" sz="2400"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2023380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pt-PT" sz="2400" dirty="0"/>
              <a:t>AFNOR, </a:t>
            </a:r>
            <a:r>
              <a:rPr lang="pt-PT" sz="2400" dirty="0" err="1"/>
              <a:t>Norme</a:t>
            </a:r>
            <a:r>
              <a:rPr lang="pt-PT" sz="2400" dirty="0"/>
              <a:t> </a:t>
            </a:r>
            <a:r>
              <a:rPr lang="pt-PT" sz="2400" dirty="0" err="1"/>
              <a:t>expérimentale</a:t>
            </a:r>
            <a:r>
              <a:rPr lang="pt-PT" sz="2400" dirty="0"/>
              <a:t> XP V 01-003 – </a:t>
            </a:r>
            <a:r>
              <a:rPr lang="pt-PT" sz="2400" dirty="0" err="1"/>
              <a:t>Lignes</a:t>
            </a:r>
            <a:r>
              <a:rPr lang="pt-PT" sz="2400" dirty="0"/>
              <a:t> </a:t>
            </a:r>
            <a:r>
              <a:rPr lang="pt-PT" sz="2400" dirty="0" err="1"/>
              <a:t>Directrices</a:t>
            </a:r>
            <a:r>
              <a:rPr lang="pt-PT" sz="2400" dirty="0"/>
              <a:t> </a:t>
            </a:r>
            <a:r>
              <a:rPr lang="pt-PT" sz="2400" dirty="0" err="1"/>
              <a:t>pour</a:t>
            </a:r>
            <a:r>
              <a:rPr lang="pt-PT" sz="2400" dirty="0"/>
              <a:t> </a:t>
            </a:r>
            <a:r>
              <a:rPr lang="pt-PT" sz="2400" dirty="0" err="1"/>
              <a:t>l’Elaboration</a:t>
            </a:r>
            <a:r>
              <a:rPr lang="pt-PT" sz="2400" dirty="0"/>
              <a:t> d’</a:t>
            </a:r>
            <a:r>
              <a:rPr lang="pt-PT" sz="2400" dirty="0" err="1"/>
              <a:t>un</a:t>
            </a:r>
            <a:r>
              <a:rPr lang="pt-PT" sz="2400" dirty="0"/>
              <a:t> Protocole de </a:t>
            </a:r>
            <a:r>
              <a:rPr lang="pt-PT" sz="2400" dirty="0" err="1"/>
              <a:t>Validation</a:t>
            </a:r>
            <a:r>
              <a:rPr lang="pt-PT" sz="2400" dirty="0"/>
              <a:t> de la </a:t>
            </a:r>
            <a:r>
              <a:rPr lang="pt-PT" sz="2400" dirty="0" err="1"/>
              <a:t>Durée</a:t>
            </a:r>
            <a:r>
              <a:rPr lang="pt-PT" sz="2400" dirty="0"/>
              <a:t> de </a:t>
            </a:r>
            <a:r>
              <a:rPr lang="pt-PT" sz="2400" dirty="0" err="1"/>
              <a:t>Vie</a:t>
            </a:r>
            <a:r>
              <a:rPr lang="pt-PT" sz="2400" dirty="0"/>
              <a:t> </a:t>
            </a:r>
            <a:r>
              <a:rPr lang="pt-PT" sz="2400" dirty="0" err="1"/>
              <a:t>Microbiologique</a:t>
            </a:r>
            <a:r>
              <a:rPr lang="pt-PT" sz="2400" dirty="0"/>
              <a:t>,  AFNOR – </a:t>
            </a:r>
            <a:r>
              <a:rPr lang="pt-PT" sz="2400" dirty="0" err="1"/>
              <a:t>Association</a:t>
            </a:r>
            <a:r>
              <a:rPr lang="pt-PT" sz="2400" dirty="0"/>
              <a:t> </a:t>
            </a:r>
            <a:r>
              <a:rPr lang="pt-PT" sz="2400" dirty="0" err="1"/>
              <a:t>Française</a:t>
            </a:r>
            <a:r>
              <a:rPr lang="pt-PT" sz="2400" dirty="0"/>
              <a:t> de </a:t>
            </a:r>
            <a:r>
              <a:rPr lang="pt-PT" sz="2400" dirty="0" err="1"/>
              <a:t>Normalisation</a:t>
            </a:r>
            <a:r>
              <a:rPr lang="pt-PT" sz="2400" dirty="0"/>
              <a:t>, Paris, France, 1998.</a:t>
            </a:r>
          </a:p>
          <a:p>
            <a:pPr lvl="0">
              <a:spcBef>
                <a:spcPts val="600"/>
              </a:spcBef>
              <a:spcAft>
                <a:spcPts val="600"/>
              </a:spcAft>
            </a:pPr>
            <a:r>
              <a:rPr lang="pt-PT" sz="2400" dirty="0"/>
              <a:t>Baptista, P. e Noronha, J., Segurança Alimentar em Estabelecimentos </a:t>
            </a:r>
            <a:r>
              <a:rPr lang="pt-PT" sz="2400" dirty="0" err="1"/>
              <a:t>Agro-Alimentares</a:t>
            </a:r>
            <a:r>
              <a:rPr lang="pt-PT" sz="2400" dirty="0"/>
              <a:t>: </a:t>
            </a:r>
            <a:r>
              <a:rPr lang="pt-PT" sz="2400" dirty="0" err="1"/>
              <a:t>Projecto</a:t>
            </a:r>
            <a:r>
              <a:rPr lang="pt-PT" sz="2400" dirty="0"/>
              <a:t> e Construção,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e Saraiva, J., Higiene Pessoal na Indústria Alimentar, </a:t>
            </a:r>
            <a:r>
              <a:rPr lang="pt-PT" sz="2400" dirty="0" err="1"/>
              <a:t>Forvisão</a:t>
            </a:r>
            <a:r>
              <a:rPr lang="pt-PT" sz="2400" dirty="0"/>
              <a:t> – Consultoria em Formação Integrada, Guimarães, Portugal, 2003.</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005824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093428"/>
          </a:xfrm>
          <a:prstGeom prst="rect">
            <a:avLst/>
          </a:prstGeom>
          <a:noFill/>
        </p:spPr>
        <p:txBody>
          <a:bodyPr wrap="square" rtlCol="0">
            <a:spAutoFit/>
          </a:bodyPr>
          <a:lstStyle/>
          <a:p>
            <a:pPr lvl="0">
              <a:spcBef>
                <a:spcPts val="600"/>
              </a:spcBef>
              <a:spcAft>
                <a:spcPts val="600"/>
              </a:spcAft>
            </a:pPr>
            <a:r>
              <a:rPr lang="pt-PT" sz="2400" dirty="0"/>
              <a:t>Baptista, P. e Venâncio, A., Os Perigos para a Segurança Alimentar no Processamento de Alimentos,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Higiene e </a:t>
            </a:r>
            <a:r>
              <a:rPr lang="pt-PT" sz="2400" dirty="0" err="1"/>
              <a:t>Desinfecção</a:t>
            </a:r>
            <a:r>
              <a:rPr lang="pt-PT" sz="2400" dirty="0"/>
              <a:t> de Equipamentos e Instalações na Indústria </a:t>
            </a:r>
            <a:r>
              <a:rPr lang="pt-PT" sz="2400" dirty="0" err="1"/>
              <a:t>Agro-Alimentar</a:t>
            </a:r>
            <a:r>
              <a:rPr lang="pt-PT" sz="2400" dirty="0"/>
              <a:t>, </a:t>
            </a:r>
            <a:r>
              <a:rPr lang="pt-PT" sz="2400" dirty="0" err="1"/>
              <a:t>Forvisão</a:t>
            </a:r>
            <a:r>
              <a:rPr lang="pt-PT" sz="2400" dirty="0"/>
              <a:t> – Consultoria em Formação Integrada, Guimarães, Portugal, 2003.</a:t>
            </a:r>
          </a:p>
          <a:p>
            <a:pPr lvl="0">
              <a:spcBef>
                <a:spcPts val="600"/>
              </a:spcBef>
              <a:spcAft>
                <a:spcPts val="600"/>
              </a:spcAft>
            </a:pPr>
            <a:r>
              <a:rPr lang="en-US" sz="2400" dirty="0"/>
              <a:t>CAC, CAC/GL 021-1997 – Principles for the Establishment and Application of Microbiological Criteria for Foods, CAC - </a:t>
            </a:r>
            <a:r>
              <a:rPr lang="en-US" sz="2400" dirty="0" err="1"/>
              <a:t>Comissão</a:t>
            </a:r>
            <a:r>
              <a:rPr lang="en-US" sz="2400" dirty="0"/>
              <a:t> do Codex Alimentarius, 1997.</a:t>
            </a:r>
            <a:endParaRPr lang="pt-PT" sz="2400" dirty="0"/>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100867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en-US" sz="2400" dirty="0"/>
              <a:t>CAC, CAC/GL 030-1999 – Principles and Guidelines for the Conduct of Microbiological Risk Assessment, CAC - </a:t>
            </a:r>
            <a:r>
              <a:rPr lang="en-US" sz="2400" dirty="0" err="1"/>
              <a:t>Comissão</a:t>
            </a:r>
            <a:r>
              <a:rPr lang="en-US" sz="2400" dirty="0"/>
              <a:t> do Codex Alimentarius, 1999b.</a:t>
            </a:r>
            <a:endParaRPr lang="pt-PT" sz="2400" dirty="0"/>
          </a:p>
          <a:p>
            <a:pPr lvl="0">
              <a:spcBef>
                <a:spcPts val="600"/>
              </a:spcBef>
              <a:spcAft>
                <a:spcPts val="600"/>
              </a:spcAft>
            </a:pPr>
            <a:r>
              <a:rPr lang="en-US" sz="2400" dirty="0"/>
              <a:t>CAC, CAC/RCP 1-1969, Rev.3, </a:t>
            </a:r>
            <a:r>
              <a:rPr lang="en-US" sz="2400" dirty="0" err="1"/>
              <a:t>Amd</a:t>
            </a:r>
            <a:r>
              <a:rPr lang="en-US" sz="2400" dirty="0"/>
              <a:t>. 1 - General Principles of Food Hygiene, CAC - Codex Alimentarius Commission, 1999a.</a:t>
            </a:r>
            <a:endParaRPr lang="pt-PT" sz="2400" dirty="0"/>
          </a:p>
          <a:p>
            <a:pPr lvl="0">
              <a:spcBef>
                <a:spcPts val="600"/>
              </a:spcBef>
              <a:spcAft>
                <a:spcPts val="600"/>
              </a:spcAft>
            </a:pPr>
            <a:r>
              <a:rPr lang="en-US" sz="2400" dirty="0"/>
              <a:t>Gilbert, R.J., </a:t>
            </a:r>
            <a:r>
              <a:rPr lang="en-US" sz="2400" dirty="0" err="1"/>
              <a:t>Louvois</a:t>
            </a:r>
            <a:r>
              <a:rPr lang="en-US" sz="2400" dirty="0"/>
              <a:t>, J., Donovan, T., Little, C., Nye, K., Ribeiro, C.D., Richards, J., Roberts, D., Bolton, F.J.,  2000, Guidelines for the microbiological quality of some ready-to-eat foods sampled at the point of sale, PHLS Advisory Committee for Food and Dairy Products, Communicable Disease and Public Health, 3 (3): 163-7.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292057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Outline</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1569660"/>
          </a:xfrm>
          <a:prstGeom prst="rect">
            <a:avLst/>
          </a:prstGeom>
          <a:noFill/>
        </p:spPr>
        <p:txBody>
          <a:bodyPr wrap="square" rtlCol="0">
            <a:spAutoFit/>
          </a:bodyPr>
          <a:lstStyle/>
          <a:p>
            <a:pPr marL="457200" indent="-457200">
              <a:buAutoNum type="arabicPeriod"/>
            </a:pPr>
            <a:r>
              <a:rPr lang="en-US" sz="2400" dirty="0"/>
              <a:t>Introduction</a:t>
            </a:r>
          </a:p>
          <a:p>
            <a:pPr marL="457200" indent="-457200">
              <a:buAutoNum type="arabicPeriod"/>
            </a:pPr>
            <a:r>
              <a:rPr lang="en-US" sz="2400" dirty="0"/>
              <a:t>The concept of HACCP</a:t>
            </a:r>
          </a:p>
          <a:p>
            <a:pPr marL="457200" indent="-457200">
              <a:buAutoNum type="arabicPeriod"/>
            </a:pPr>
            <a:r>
              <a:rPr lang="en-US" sz="2400" dirty="0"/>
              <a:t>The principles of HACCP</a:t>
            </a:r>
          </a:p>
          <a:p>
            <a:pPr marL="457200" indent="-457200">
              <a:buAutoNum type="arabicPeriod"/>
            </a:pPr>
            <a:r>
              <a:rPr lang="en-US" sz="2400" dirty="0"/>
              <a:t>The HACCP methodology	</a:t>
            </a:r>
          </a:p>
        </p:txBody>
      </p:sp>
      <p:pic>
        <p:nvPicPr>
          <p:cNvPr id="11" name="Immagine 10"/>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23441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Learning </a:t>
            </a:r>
            <a:r>
              <a:rPr lang="it-IT" sz="3200" b="1" dirty="0" err="1">
                <a:solidFill>
                  <a:schemeClr val="tx1">
                    <a:lumMod val="85000"/>
                    <a:lumOff val="15000"/>
                  </a:schemeClr>
                </a:solidFill>
                <a:effectLst>
                  <a:outerShdw blurRad="38100" dist="38100" dir="2700000" algn="tl">
                    <a:srgbClr val="000000">
                      <a:alpha val="43137"/>
                    </a:srgbClr>
                  </a:outerShdw>
                </a:effectLst>
              </a:rPr>
              <a:t>outcomes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154984"/>
          </a:xfrm>
          <a:prstGeom prst="rect">
            <a:avLst/>
          </a:prstGeom>
          <a:noFill/>
        </p:spPr>
        <p:txBody>
          <a:bodyPr wrap="square" rtlCol="0">
            <a:spAutoFit/>
          </a:bodyPr>
          <a:lstStyle/>
          <a:p>
            <a:r>
              <a:rPr lang="en-US" sz="2400" dirty="0"/>
              <a:t>The trainee/student will:</a:t>
            </a:r>
          </a:p>
          <a:p>
            <a:pPr marL="342900" lvl="0" indent="-342900">
              <a:buFontTx/>
              <a:buChar char="-"/>
            </a:pPr>
            <a:r>
              <a:rPr lang="en-US" sz="2400" dirty="0"/>
              <a:t>Be able to understand the concept and principles of the HACCP System.</a:t>
            </a:r>
            <a:endParaRPr lang="pt-PT" sz="2400" dirty="0"/>
          </a:p>
          <a:p>
            <a:pPr marL="342900" lvl="0" indent="-342900">
              <a:buFontTx/>
              <a:buChar char="-"/>
            </a:pPr>
            <a:r>
              <a:rPr lang="en-US" sz="2400" dirty="0"/>
              <a:t>Be able to </a:t>
            </a:r>
            <a:r>
              <a:rPr lang="pt-PT" sz="2400" dirty="0" err="1"/>
              <a:t>understand</a:t>
            </a:r>
            <a:r>
              <a:rPr lang="pt-PT" sz="2400" dirty="0"/>
              <a:t> </a:t>
            </a:r>
            <a:r>
              <a:rPr lang="en-US" sz="2400" dirty="0"/>
              <a:t>the methodology of implementation of a HACCP System, describing in detail the steps inherent in this process.</a:t>
            </a:r>
          </a:p>
          <a:p>
            <a:pPr marL="342900" lvl="0" indent="-342900">
              <a:buFontTx/>
              <a:buChar char="-"/>
            </a:pPr>
            <a:r>
              <a:rPr lang="en-US" sz="2400" dirty="0"/>
              <a:t>Be able to be involved in </a:t>
            </a:r>
            <a:r>
              <a:rPr lang="pt-PT" sz="2400" dirty="0" err="1"/>
              <a:t>the</a:t>
            </a:r>
            <a:r>
              <a:rPr lang="pt-PT" sz="2400" dirty="0"/>
              <a:t> </a:t>
            </a:r>
            <a:r>
              <a:rPr lang="pt-PT" sz="2400" dirty="0" err="1"/>
              <a:t>implementation</a:t>
            </a:r>
            <a:r>
              <a:rPr lang="pt-PT" sz="2400" dirty="0"/>
              <a:t> </a:t>
            </a:r>
            <a:r>
              <a:rPr lang="pt-PT" sz="2400" dirty="0" err="1"/>
              <a:t>of</a:t>
            </a:r>
            <a:r>
              <a:rPr lang="pt-PT" sz="2400" dirty="0"/>
              <a:t> </a:t>
            </a:r>
            <a:r>
              <a:rPr lang="en-US" sz="2400" dirty="0"/>
              <a:t>HACCP methodology in companies, in particular in the steps related to hazard analysis, the determination of critical control points, the establishment of critical limits and the establishment of the monitoring system.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374534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REVIEW EXERCISES / </a:t>
            </a:r>
          </a:p>
          <a:p>
            <a:pPr>
              <a:spcBef>
                <a:spcPts val="1800"/>
              </a:spcBef>
            </a:pPr>
            <a:r>
              <a:rPr lang="en-US" sz="4800" b="1" dirty="0">
                <a:solidFill>
                  <a:schemeClr val="tx1"/>
                </a:solidFill>
              </a:rPr>
              <a:t>CASE STUDIES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a:t>
            </a:fld>
            <a:endParaRPr lang="en-US"/>
          </a:p>
        </p:txBody>
      </p:sp>
      <p:pic>
        <p:nvPicPr>
          <p:cNvPr id="6" name="Immagine 5">
            <a:extLst>
              <a:ext uri="{FF2B5EF4-FFF2-40B4-BE49-F238E27FC236}">
                <a16:creationId xmlns:a16="http://schemas.microsoft.com/office/drawing/2014/main" id="{9762D85A-0BC5-4C57-AC68-0C6A5827D197}"/>
              </a:ext>
            </a:extLst>
          </p:cNvPr>
          <p:cNvPicPr>
            <a:picLocks noChangeAspect="1"/>
          </p:cNvPicPr>
          <p:nvPr/>
        </p:nvPicPr>
        <p:blipFill>
          <a:blip r:embed="rId5"/>
          <a:stretch>
            <a:fillRect/>
          </a:stretch>
        </p:blipFill>
        <p:spPr>
          <a:xfrm>
            <a:off x="95250" y="6248400"/>
            <a:ext cx="1924050" cy="549729"/>
          </a:xfrm>
          <a:prstGeom prst="rect">
            <a:avLst/>
          </a:prstGeom>
        </p:spPr>
      </p:pic>
    </p:spTree>
    <p:extLst>
      <p:ext uri="{BB962C8B-B14F-4D97-AF65-F5344CB8AC3E}">
        <p14:creationId xmlns:p14="http://schemas.microsoft.com/office/powerpoint/2010/main" val="190649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fontScale="55000" lnSpcReduction="20000"/>
          </a:bodyPr>
          <a:lstStyle/>
          <a:p>
            <a:pPr algn="l">
              <a:lnSpc>
                <a:spcPts val="3600"/>
              </a:lnSpc>
              <a:spcBef>
                <a:spcPts val="1800"/>
              </a:spcBef>
            </a:pPr>
            <a:r>
              <a:rPr lang="en-US" sz="5100" b="1" dirty="0">
                <a:solidFill>
                  <a:schemeClr val="tx1"/>
                </a:solidFill>
              </a:rPr>
              <a:t>Exercise / case study no. 1</a:t>
            </a:r>
          </a:p>
          <a:p>
            <a:pPr algn="l"/>
            <a:r>
              <a:rPr lang="en-US" sz="3800" dirty="0">
                <a:solidFill>
                  <a:schemeClr val="tx1"/>
                </a:solidFill>
              </a:rPr>
              <a:t>In which of the following cases would you consider that the situation could represent a significant food safety risk to the consumer?</a:t>
            </a:r>
            <a:endParaRPr lang="pt-PT" sz="3800" dirty="0">
              <a:solidFill>
                <a:schemeClr val="tx1"/>
              </a:solidFill>
            </a:endParaRPr>
          </a:p>
          <a:p>
            <a:pPr algn="l"/>
            <a:r>
              <a:rPr lang="en-US" sz="3800" dirty="0">
                <a:solidFill>
                  <a:schemeClr val="tx1"/>
                </a:solidFill>
                <a:latin typeface="Wingdings" panose="05000000000000000000" pitchFamily="2" charset="2"/>
              </a:rPr>
              <a:t>m</a:t>
            </a:r>
            <a:r>
              <a:rPr lang="en-US" sz="3800" dirty="0">
                <a:solidFill>
                  <a:schemeClr val="tx1"/>
                </a:solidFill>
              </a:rPr>
              <a:t> In a company where minced meat (e.g. meat for hamburger) is deep frozen, it takes 24 hours to get to -18ºC in the core of the product.</a:t>
            </a:r>
            <a:endParaRPr lang="pt-PT" sz="3800" dirty="0">
              <a:solidFill>
                <a:schemeClr val="tx1"/>
              </a:solidFill>
            </a:endParaRPr>
          </a:p>
          <a:p>
            <a:pPr algn="l"/>
            <a:r>
              <a:rPr lang="en-US" sz="3800" dirty="0">
                <a:solidFill>
                  <a:schemeClr val="tx1"/>
                </a:solidFill>
                <a:latin typeface="Wingdings" panose="05000000000000000000" pitchFamily="2" charset="2"/>
              </a:rPr>
              <a:t>m</a:t>
            </a:r>
            <a:r>
              <a:rPr lang="en-US" sz="3800" dirty="0">
                <a:solidFill>
                  <a:schemeClr val="tx1"/>
                </a:solidFill>
              </a:rPr>
              <a:t> In a company producing fresh cheese made of raw milk, tests on Listeria monocytogenes as microbiological criteria are not carried out.</a:t>
            </a:r>
            <a:endParaRPr lang="pt-PT" sz="3800" dirty="0">
              <a:solidFill>
                <a:schemeClr val="tx1"/>
              </a:solidFill>
            </a:endParaRPr>
          </a:p>
          <a:p>
            <a:pPr algn="l"/>
            <a:r>
              <a:rPr lang="en-US" sz="3800" dirty="0">
                <a:solidFill>
                  <a:schemeClr val="tx1"/>
                </a:solidFill>
                <a:latin typeface="Wingdings" panose="05000000000000000000" pitchFamily="2" charset="2"/>
              </a:rPr>
              <a:t>m</a:t>
            </a:r>
            <a:r>
              <a:rPr lang="en-US" sz="3800" dirty="0">
                <a:solidFill>
                  <a:schemeClr val="tx1"/>
                </a:solidFill>
              </a:rPr>
              <a:t> At the end of the year, confectionery products, ready to dispatch, are stored in a warehouse with the temperature varying between 15 and 20ºC.</a:t>
            </a:r>
            <a:endParaRPr lang="pt-PT" sz="3800" dirty="0">
              <a:solidFill>
                <a:schemeClr val="tx1"/>
              </a:solidFill>
            </a:endParaRPr>
          </a:p>
          <a:p>
            <a:pPr algn="l"/>
            <a:r>
              <a:rPr lang="en-US" sz="3800" dirty="0">
                <a:solidFill>
                  <a:schemeClr val="tx1"/>
                </a:solidFill>
                <a:latin typeface="Wingdings" panose="05000000000000000000" pitchFamily="2" charset="2"/>
              </a:rPr>
              <a:t>m</a:t>
            </a:r>
            <a:r>
              <a:rPr lang="en-US" sz="3800" dirty="0">
                <a:solidFill>
                  <a:schemeClr val="tx1"/>
                </a:solidFill>
              </a:rPr>
              <a:t> In a company producing ready cooked meals, products with shelf lives expired are not identified as non-conform in the warehouse.</a:t>
            </a:r>
            <a:endParaRPr lang="pt-PT" sz="3800" dirty="0">
              <a:solidFill>
                <a:schemeClr val="tx1"/>
              </a:solidFill>
            </a:endParaRPr>
          </a:p>
          <a:p>
            <a:pPr algn="l"/>
            <a:r>
              <a:rPr lang="en-US" sz="3800" dirty="0">
                <a:solidFill>
                  <a:schemeClr val="tx1"/>
                </a:solidFill>
                <a:latin typeface="Wingdings" panose="05000000000000000000" pitchFamily="2" charset="2"/>
              </a:rPr>
              <a:t>m</a:t>
            </a:r>
            <a:r>
              <a:rPr lang="en-US" sz="3800" dirty="0">
                <a:solidFill>
                  <a:schemeClr val="tx1"/>
                </a:solidFill>
              </a:rPr>
              <a:t> The company produces sauces and dressings such as mayonnaises, salad dressings based on pasteurized liquid eggs. The last year the company did not test the recall procedure internally.</a:t>
            </a:r>
            <a:endParaRPr lang="pt-PT" sz="38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948582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066800"/>
            <a:ext cx="8229600" cy="6400799"/>
          </a:xfrm>
        </p:spPr>
        <p:txBody>
          <a:bodyPr>
            <a:normAutofit/>
          </a:bodyPr>
          <a:lstStyle/>
          <a:p>
            <a:pPr algn="l">
              <a:lnSpc>
                <a:spcPts val="3600"/>
              </a:lnSpc>
              <a:spcBef>
                <a:spcPts val="600"/>
              </a:spcBef>
            </a:pPr>
            <a:r>
              <a:rPr lang="en-US" sz="3500" b="1" dirty="0">
                <a:solidFill>
                  <a:schemeClr val="tx1"/>
                </a:solidFill>
              </a:rPr>
              <a:t>Exercise / case study no. 2</a:t>
            </a:r>
          </a:p>
          <a:p>
            <a:pPr algn="l">
              <a:spcBef>
                <a:spcPts val="600"/>
              </a:spcBef>
            </a:pPr>
            <a:r>
              <a:rPr lang="en-US" sz="2600" dirty="0">
                <a:solidFill>
                  <a:schemeClr val="tx1"/>
                </a:solidFill>
              </a:rPr>
              <a:t>A meat processing factory includes the following processes: the slaughter of calves, deboning, cutting, packaging, storage and transport of veal and slaughter by-products.</a:t>
            </a:r>
            <a:endParaRPr lang="pt-PT" sz="2600" dirty="0">
              <a:solidFill>
                <a:schemeClr val="tx1"/>
              </a:solidFill>
            </a:endParaRPr>
          </a:p>
          <a:p>
            <a:pPr algn="l">
              <a:spcBef>
                <a:spcPts val="600"/>
              </a:spcBef>
            </a:pPr>
            <a:r>
              <a:rPr lang="en-US" sz="2600" dirty="0">
                <a:solidFill>
                  <a:schemeClr val="tx1"/>
                </a:solidFill>
              </a:rPr>
              <a:t>The company has set up an HACCP system based on the principles of the Codex Alimentarius. One CP has been identified: temperature control and one CCP – foreign body contamination during the process checked by metal detection. Also a number of other preventive control measures and defined, such as cleaning and disinfection, preventive maintenance, quality of drinking water, personal hygiene, and leaky vacuum packs etc.</a:t>
            </a:r>
            <a:endParaRPr lang="pt-PT" sz="2600"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2568495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600"/>
              </a:spcBef>
            </a:pPr>
            <a:r>
              <a:rPr lang="en-US" b="1" dirty="0">
                <a:solidFill>
                  <a:schemeClr val="tx1"/>
                </a:solidFill>
              </a:rPr>
              <a:t>Exercise / case study no. 2</a:t>
            </a:r>
          </a:p>
          <a:p>
            <a:pPr algn="l">
              <a:spcBef>
                <a:spcPts val="600"/>
              </a:spcBef>
            </a:pPr>
            <a:r>
              <a:rPr lang="en-US" sz="2400" dirty="0">
                <a:solidFill>
                  <a:schemeClr val="tx1"/>
                </a:solidFill>
              </a:rPr>
              <a:t>Last year a new product (minced veal) was introduced. A HACCP analysis for this product has been carried out, but records are lacking concerning the implementation. The metal detector introduced on this line was newly installed. The installation and first calibration was carried out by the supplier and respective documents and records are available. But no records for further surveillance are available for this metal detector since then. There are 4 other detectors on other lines, where documents and records comply with the requirements.</a:t>
            </a: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3753877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1"/>
            <a:ext cx="8012062" cy="6400799"/>
          </a:xfrm>
        </p:spPr>
        <p:txBody>
          <a:bodyPr>
            <a:normAutofit/>
          </a:bodyPr>
          <a:lstStyle/>
          <a:p>
            <a:pPr algn="l">
              <a:lnSpc>
                <a:spcPts val="3600"/>
              </a:lnSpc>
              <a:spcBef>
                <a:spcPts val="600"/>
              </a:spcBef>
            </a:pPr>
            <a:r>
              <a:rPr lang="en-US" sz="3500" b="1" dirty="0">
                <a:solidFill>
                  <a:schemeClr val="tx1"/>
                </a:solidFill>
              </a:rPr>
              <a:t>Exercise / case study no. 2</a:t>
            </a:r>
          </a:p>
          <a:p>
            <a:pPr algn="l">
              <a:spcBef>
                <a:spcPts val="600"/>
              </a:spcBef>
            </a:pPr>
            <a:r>
              <a:rPr lang="en-US" sz="2300" dirty="0">
                <a:solidFill>
                  <a:schemeClr val="tx1"/>
                </a:solidFill>
              </a:rPr>
              <a:t>Which of the following statement(s)/judgement(s) is/are correct?</a:t>
            </a:r>
            <a:endParaRPr lang="pt-PT" sz="2300" dirty="0">
              <a:solidFill>
                <a:schemeClr val="tx1"/>
              </a:solidFill>
            </a:endParaRPr>
          </a:p>
          <a:p>
            <a:pPr algn="l">
              <a:spcBef>
                <a:spcPts val="600"/>
              </a:spcBef>
            </a:pPr>
            <a:r>
              <a:rPr lang="en-US" sz="2300" dirty="0">
                <a:solidFill>
                  <a:schemeClr val="tx1"/>
                </a:solidFill>
                <a:latin typeface="Wingdings" panose="05000000000000000000" pitchFamily="2" charset="2"/>
              </a:rPr>
              <a:t>m</a:t>
            </a:r>
            <a:r>
              <a:rPr lang="en-US" sz="2300" dirty="0">
                <a:solidFill>
                  <a:schemeClr val="tx1"/>
                </a:solidFill>
              </a:rPr>
              <a:t> The company lacks the established monitoring procedures for CCP metal detection for one out of five metal detectors. This is not a critical non-conformity in terms of food safety.</a:t>
            </a:r>
            <a:endParaRPr lang="pt-PT" sz="2300" dirty="0">
              <a:solidFill>
                <a:schemeClr val="tx1"/>
              </a:solidFill>
            </a:endParaRPr>
          </a:p>
          <a:p>
            <a:pPr algn="l">
              <a:spcBef>
                <a:spcPts val="600"/>
              </a:spcBef>
            </a:pPr>
            <a:r>
              <a:rPr lang="en-US" sz="2300" dirty="0">
                <a:solidFill>
                  <a:schemeClr val="tx1"/>
                </a:solidFill>
                <a:latin typeface="Wingdings" panose="05000000000000000000" pitchFamily="2" charset="2"/>
              </a:rPr>
              <a:t>m</a:t>
            </a:r>
            <a:r>
              <a:rPr lang="en-US" sz="2300" dirty="0">
                <a:solidFill>
                  <a:schemeClr val="tx1"/>
                </a:solidFill>
              </a:rPr>
              <a:t> The company lacks the established monitoring procedure for one CCP – metal detection. This is a critical non-conformity in terms of food safety.</a:t>
            </a:r>
            <a:endParaRPr lang="pt-PT" sz="2300" dirty="0">
              <a:solidFill>
                <a:schemeClr val="tx1"/>
              </a:solidFill>
            </a:endParaRPr>
          </a:p>
          <a:p>
            <a:pPr algn="l">
              <a:spcBef>
                <a:spcPts val="600"/>
              </a:spcBef>
            </a:pPr>
            <a:r>
              <a:rPr lang="en-US" sz="2300" dirty="0">
                <a:solidFill>
                  <a:schemeClr val="tx1"/>
                </a:solidFill>
                <a:latin typeface="Wingdings" panose="05000000000000000000" pitchFamily="2" charset="2"/>
              </a:rPr>
              <a:t>m</a:t>
            </a:r>
            <a:r>
              <a:rPr lang="en-US" sz="2300" dirty="0">
                <a:solidFill>
                  <a:schemeClr val="tx1"/>
                </a:solidFill>
              </a:rPr>
              <a:t> It is not necessary to have regular check of the proper functioning of the metal detector.</a:t>
            </a:r>
            <a:endParaRPr lang="pt-PT" sz="2300" dirty="0">
              <a:solidFill>
                <a:schemeClr val="tx1"/>
              </a:solidFill>
            </a:endParaRPr>
          </a:p>
          <a:p>
            <a:pPr marL="342900" indent="-342900" algn="l">
              <a:spcBef>
                <a:spcPts val="600"/>
              </a:spcBef>
              <a:buFont typeface="Wingdings" panose="05000000000000000000" pitchFamily="2" charset="2"/>
              <a:buChar char="m"/>
            </a:pPr>
            <a:r>
              <a:rPr lang="en-US" sz="2300" dirty="0">
                <a:solidFill>
                  <a:schemeClr val="tx1"/>
                </a:solidFill>
              </a:rPr>
              <a:t>Metal detector was not necessary on the new line as the new product was minced veal.</a:t>
            </a:r>
            <a:endParaRPr lang="en-US" sz="23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1779075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447800"/>
            <a:ext cx="7924800" cy="6096000"/>
          </a:xfrm>
        </p:spPr>
        <p:txBody>
          <a:bodyPr>
            <a:normAutofit/>
          </a:bodyPr>
          <a:lstStyle/>
          <a:p>
            <a:pPr algn="l">
              <a:lnSpc>
                <a:spcPts val="3600"/>
              </a:lnSpc>
              <a:spcBef>
                <a:spcPts val="600"/>
              </a:spcBef>
            </a:pPr>
            <a:r>
              <a:rPr lang="en-US" sz="3500" b="1" dirty="0">
                <a:solidFill>
                  <a:schemeClr val="tx1"/>
                </a:solidFill>
              </a:rPr>
              <a:t>Exercise / case study no. 3</a:t>
            </a:r>
          </a:p>
          <a:p>
            <a:pPr algn="l"/>
            <a:r>
              <a:rPr lang="en-US" sz="2400" dirty="0">
                <a:solidFill>
                  <a:schemeClr val="tx1"/>
                </a:solidFill>
              </a:rPr>
              <a:t>In a cheese production factory, the milk pasteurization has been identified as CCP. The pasteurizer is equipped with a divert valve but it is not in use. The justification is that as the company records the milk temperature at the beginning of the day when the milk arrives in the vat as it comes directly from the pasteurizer and the temperature measuring device is calibrated once a year. This is a proper justification or not (divert valve should functioning all time)? Justify.</a:t>
            </a:r>
            <a:endParaRPr lang="pt-PT" sz="2400"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254558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82DAD6238EA14F9FA62F87D90FEE47" ma:contentTypeVersion="0" ma:contentTypeDescription="Create a new document." ma:contentTypeScope="" ma:versionID="696200efd887bafd186ae65fa5c22c5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42499E-6D7E-4FC3-8B36-463AD2C6205B}"/>
</file>

<file path=customXml/itemProps2.xml><?xml version="1.0" encoding="utf-8"?>
<ds:datastoreItem xmlns:ds="http://schemas.openxmlformats.org/officeDocument/2006/customXml" ds:itemID="{2E40FE16-410F-437B-A756-981D0B2382B7}"/>
</file>

<file path=customXml/itemProps3.xml><?xml version="1.0" encoding="utf-8"?>
<ds:datastoreItem xmlns:ds="http://schemas.openxmlformats.org/officeDocument/2006/customXml" ds:itemID="{FAA63AE7-F1E7-42DA-8263-9DB80909AB14}"/>
</file>

<file path=docProps/app.xml><?xml version="1.0" encoding="utf-8"?>
<Properties xmlns="http://schemas.openxmlformats.org/officeDocument/2006/extended-properties" xmlns:vt="http://schemas.openxmlformats.org/officeDocument/2006/docPropsVTypes">
  <TotalTime>5319</TotalTime>
  <Words>1207</Words>
  <Application>Microsoft Office PowerPoint</Application>
  <PresentationFormat>Apresentação no Ecrã (4:3)</PresentationFormat>
  <Paragraphs>77</Paragraphs>
  <Slides>13</Slides>
  <Notes>8</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13</vt:i4>
      </vt:variant>
    </vt:vector>
  </HeadingPairs>
  <TitlesOfParts>
    <vt:vector size="17" baseType="lpstr">
      <vt:lpstr>Arial</vt:lpstr>
      <vt:lpstr>Calibri</vt:lpstr>
      <vt:lpstr>Wingdings</vt:lpstr>
      <vt:lpstr>Office Theme</vt:lpstr>
      <vt:lpstr>Apresentação do PowerPoint</vt:lpstr>
      <vt:lpstr>Outline</vt:lpstr>
      <vt:lpstr>Learning outcomes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dc:creator>
  <cp:lastModifiedBy>Utilizador</cp:lastModifiedBy>
  <cp:revision>72</cp:revision>
  <cp:lastPrinted>2018-07-18T16:52:07Z</cp:lastPrinted>
  <dcterms:created xsi:type="dcterms:W3CDTF">2017-02-18T14:55:58Z</dcterms:created>
  <dcterms:modified xsi:type="dcterms:W3CDTF">2018-08-30T15:34:03Z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0x010100B782DAD6238EA14F9FA62F87D90FEE47</vt:lpwstr>
  </property>
</Properties>
</file>